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/>
        <a:ea typeface="+mn-ea"/>
        <a:cs typeface="Arial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/>
        <a:ea typeface="+mn-ea"/>
        <a:cs typeface="Arial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/>
        <a:ea typeface="+mn-ea"/>
        <a:cs typeface="Arial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/>
        <a:ea typeface="+mn-ea"/>
        <a:cs typeface="Arial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/>
        <a:ea typeface="+mn-ea"/>
        <a:cs typeface="Arial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/>
        <a:ea typeface="+mn-ea"/>
        <a:cs typeface="Arial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/>
        <a:ea typeface="+mn-ea"/>
        <a:cs typeface="Arial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/>
        <a:ea typeface="+mn-ea"/>
        <a:cs typeface="Arial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/>
        <a:ea typeface="+mn-ea"/>
        <a:cs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4"/>
    <p:restoredTop sz="94698"/>
  </p:normalViewPr>
  <p:slideViewPr>
    <p:cSldViewPr>
      <p:cViewPr varScale="1">
        <p:scale>
          <a:sx n="68" d="100"/>
          <a:sy n="68" d="100"/>
        </p:scale>
        <p:origin x="-1386" y="-96"/>
      </p:cViewPr>
      <p:guideLst>
        <p:guide orient="horz" pos="2158"/>
        <p:guide pos="287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D7DDD2-CD40-464E-BCB3-223DDAD687FC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</a:p>
          <a:p>
            <a:pPr lvl="1">
              <a:defRPr/>
            </a:pPr>
            <a:r>
              <a:rPr lang="ru-RU"/>
              <a:t>Второй уровень</a:t>
            </a:r>
          </a:p>
          <a:p>
            <a:pPr lvl="2">
              <a:defRPr/>
            </a:pPr>
            <a:r>
              <a:rPr lang="ru-RU"/>
              <a:t>Третий уровень</a:t>
            </a:r>
          </a:p>
          <a:p>
            <a:pPr lvl="3">
              <a:defRPr/>
            </a:pPr>
            <a:r>
              <a:rPr lang="ru-RU"/>
              <a:t>Четвертый уровень</a:t>
            </a:r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lvl="0">
              <a:defRPr/>
            </a:pPr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lvl="0">
              <a:defRPr/>
            </a:pPr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lvl="0">
              <a:defRPr/>
            </a:pPr>
            <a:fld id="{0CC7A4B3-F2FE-46B5-8EDC-CC55D147B95A}" type="slidenum">
              <a:rPr lang="es-ES"/>
              <a:pPr lvl="0"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</a:p>
          <a:p>
            <a:pPr lvl="1">
              <a:defRPr/>
            </a:pPr>
            <a:r>
              <a:rPr lang="ru-RU"/>
              <a:t>Второй уровень</a:t>
            </a:r>
          </a:p>
          <a:p>
            <a:pPr lvl="2">
              <a:defRPr/>
            </a:pPr>
            <a:r>
              <a:rPr lang="ru-RU"/>
              <a:t>Третий уровень</a:t>
            </a:r>
          </a:p>
          <a:p>
            <a:pPr lvl="3">
              <a:defRPr/>
            </a:pPr>
            <a:r>
              <a:rPr lang="ru-RU"/>
              <a:t>Четвертый уровень</a:t>
            </a:r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lvl="0">
              <a:defRPr/>
            </a:pPr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lvl="0">
              <a:defRPr/>
            </a:pPr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lvl="0">
              <a:defRPr/>
            </a:pPr>
            <a:fld id="{86FB6DA0-3AE5-4C8A-B167-7F67B5E46D0A}" type="slidenum">
              <a:rPr lang="es-ES"/>
              <a:pPr lvl="0"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B3C41-8252-4CE6-AE5D-13B6326D960A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lvl="0"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lvl="0">
              <a:defRPr/>
            </a:pPr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lvl="0">
              <a:defRPr/>
            </a:pPr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lvl="0">
              <a:defRPr/>
            </a:pPr>
            <a:fld id="{5EE95704-1695-47AA-B80E-9AD234717ACE}" type="slidenum">
              <a:rPr lang="es-ES"/>
              <a:pPr lvl="0"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</a:p>
          <a:p>
            <a:pPr lvl="1">
              <a:defRPr/>
            </a:pPr>
            <a:r>
              <a:rPr lang="ru-RU"/>
              <a:t>Второй уровень</a:t>
            </a:r>
          </a:p>
          <a:p>
            <a:pPr lvl="2">
              <a:defRPr/>
            </a:pPr>
            <a:r>
              <a:rPr lang="ru-RU"/>
              <a:t>Третий уровень</a:t>
            </a:r>
          </a:p>
          <a:p>
            <a:pPr lvl="3">
              <a:defRPr/>
            </a:pPr>
            <a:r>
              <a:rPr lang="ru-RU"/>
              <a:t>Четвертый уровень</a:t>
            </a:r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</a:p>
          <a:p>
            <a:pPr lvl="1">
              <a:defRPr/>
            </a:pPr>
            <a:r>
              <a:rPr lang="ru-RU"/>
              <a:t>Второй уровень</a:t>
            </a:r>
          </a:p>
          <a:p>
            <a:pPr lvl="2">
              <a:defRPr/>
            </a:pPr>
            <a:r>
              <a:rPr lang="ru-RU"/>
              <a:t>Третий уровень</a:t>
            </a:r>
          </a:p>
          <a:p>
            <a:pPr lvl="3">
              <a:defRPr/>
            </a:pPr>
            <a:r>
              <a:rPr lang="ru-RU"/>
              <a:t>Четвертый уровень</a:t>
            </a:r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lvl="0">
              <a:defRPr/>
            </a:pPr>
            <a:endParaRPr lang="ru-RU" alt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lvl="0">
              <a:defRPr/>
            </a:pPr>
            <a:endParaRPr lang="ru-RU" alt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lvl="0">
              <a:defRPr/>
            </a:pPr>
            <a:fld id="{AE434D9B-80DB-4168-98AD-CF532CE9DD46}" type="slidenum">
              <a:rPr lang="es-ES"/>
              <a:pPr lvl="0"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</a:p>
          <a:p>
            <a:pPr lvl="1">
              <a:defRPr/>
            </a:pPr>
            <a:r>
              <a:rPr lang="ru-RU"/>
              <a:t>Второй уровень</a:t>
            </a:r>
          </a:p>
          <a:p>
            <a:pPr lvl="2">
              <a:defRPr/>
            </a:pPr>
            <a:r>
              <a:rPr lang="ru-RU"/>
              <a:t>Третий уровень</a:t>
            </a:r>
          </a:p>
          <a:p>
            <a:pPr lvl="3">
              <a:defRPr/>
            </a:pPr>
            <a:r>
              <a:rPr lang="ru-RU"/>
              <a:t>Четвертый уровень</a:t>
            </a:r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</a:p>
          <a:p>
            <a:pPr lvl="1">
              <a:defRPr/>
            </a:pPr>
            <a:r>
              <a:rPr lang="ru-RU"/>
              <a:t>Второй уровень</a:t>
            </a:r>
          </a:p>
          <a:p>
            <a:pPr lvl="2">
              <a:defRPr/>
            </a:pPr>
            <a:r>
              <a:rPr lang="ru-RU"/>
              <a:t>Третий уровень</a:t>
            </a:r>
          </a:p>
          <a:p>
            <a:pPr lvl="3">
              <a:defRPr/>
            </a:pPr>
            <a:r>
              <a:rPr lang="ru-RU"/>
              <a:t>Четвертый уровень</a:t>
            </a:r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lvl="0">
              <a:defRPr/>
            </a:pPr>
            <a:endParaRPr lang="ru-RU" alt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lvl="0">
              <a:defRPr/>
            </a:pPr>
            <a:endParaRPr lang="ru-RU" alt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lvl="0">
              <a:defRPr/>
            </a:pPr>
            <a:fld id="{484EBC5D-3868-449B-A89D-35D5F006D205}" type="slidenum">
              <a:rPr lang="es-ES"/>
              <a:pPr lvl="0"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lvl="0">
              <a:defRPr/>
            </a:pPr>
            <a:endParaRPr lang="ru-RU" alt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lvl="0">
              <a:defRPr/>
            </a:pPr>
            <a:endParaRPr lang="ru-RU" alt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lvl="0">
              <a:defRPr/>
            </a:pPr>
            <a:fld id="{99D8A53E-7788-4B9E-A619-779A1A7F0982}" type="slidenum">
              <a:rPr lang="es-ES"/>
              <a:pPr lvl="0"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" type="blank" preserve="1">
  <p:cSld name="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lvl="0">
              <a:defRPr/>
            </a:pPr>
            <a:endParaRPr lang="ru-RU" alt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lvl="0">
              <a:defRPr/>
            </a:pPr>
            <a:endParaRPr lang="ru-RU" alt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lvl="0">
              <a:defRPr/>
            </a:pPr>
            <a:fld id="{C6204EAE-C510-4E95-9824-ED2845C26861}" type="slidenum">
              <a:rPr lang="es-ES"/>
              <a:pPr lvl="0"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lvl="0"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</a:p>
          <a:p>
            <a:pPr lvl="1">
              <a:defRPr/>
            </a:pPr>
            <a:r>
              <a:rPr lang="ru-RU"/>
              <a:t>Второй уровень</a:t>
            </a:r>
          </a:p>
          <a:p>
            <a:pPr lvl="2">
              <a:defRPr/>
            </a:pPr>
            <a:r>
              <a:rPr lang="ru-RU"/>
              <a:t>Третий уровень</a:t>
            </a:r>
          </a:p>
          <a:p>
            <a:pPr lvl="3">
              <a:defRPr/>
            </a:pPr>
            <a:r>
              <a:rPr lang="ru-RU"/>
              <a:t>Четвертый уровень</a:t>
            </a:r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lvl="0">
              <a:defRPr/>
            </a:pPr>
            <a:endParaRPr lang="ru-RU" alt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lvl="0">
              <a:defRPr/>
            </a:pPr>
            <a:endParaRPr lang="ru-RU" alt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lvl="0">
              <a:defRPr/>
            </a:pPr>
            <a:fld id="{D67BBF5D-FBBB-4877-AB97-E56DA4929B78}" type="slidenum">
              <a:rPr lang="es-ES"/>
              <a:pPr lvl="0"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lvl="0"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>
              <a:defRPr/>
            </a:pPr>
            <a:endParaRPr lang="ru-RU" alt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lvl="0">
              <a:defRPr/>
            </a:pPr>
            <a:endParaRPr lang="ru-RU" alt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lvl="0">
              <a:defRPr/>
            </a:pPr>
            <a:endParaRPr lang="ru-RU" alt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lvl="0">
              <a:defRPr/>
            </a:pPr>
            <a:fld id="{DADF94DD-FB7A-4E34-9B72-0CF1C8253FA4}" type="slidenum">
              <a:rPr lang="es-ES"/>
              <a:pPr lvl="0"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ABFDEE3-3E05-4A66-9B60-0A20B037DF6B}" type="slidenum">
              <a:rPr lang="es-ES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fgosreestr.ru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8" name="Rectangle 150"/>
          <p:cNvSpPr>
            <a:spLocks noGrp="1" noChangeArrowheads="1"/>
          </p:cNvSpPr>
          <p:nvPr>
            <p:ph type="ctrTitle"/>
          </p:nvPr>
        </p:nvSpPr>
        <p:spPr>
          <a:xfrm>
            <a:off x="479376" y="260648"/>
            <a:ext cx="8280920" cy="5832177"/>
          </a:xfrm>
        </p:spPr>
        <p:txBody>
          <a:bodyPr/>
          <a:lstStyle/>
          <a:p>
            <a:pPr lvl="0">
              <a:defRPr/>
            </a:pPr>
            <a:r>
              <a:rPr lang="ru-RU" altLang="en-US" sz="2000" b="1" dirty="0" smtClean="0">
                <a:solidFill>
                  <a:srgbClr val="663300"/>
                </a:solidFill>
              </a:rPr>
              <a:t/>
            </a:r>
            <a:br>
              <a:rPr lang="ru-RU" altLang="en-US" sz="2000" b="1" dirty="0" smtClean="0">
                <a:solidFill>
                  <a:srgbClr val="663300"/>
                </a:solidFill>
              </a:rPr>
            </a:br>
            <a:r>
              <a:rPr lang="ru-RU" altLang="en-US" sz="32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Адаптированная </a:t>
            </a:r>
            <a:r>
              <a:rPr lang="ru-RU" altLang="en-US" sz="32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altLang="en-US" sz="32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сновная </a:t>
            </a:r>
            <a:r>
              <a:rPr lang="ru-RU" altLang="en-US" sz="32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образовательная программа</a:t>
            </a:r>
            <a:r>
              <a:rPr lang="ru-RU" altLang="en-US" sz="3200" b="1" dirty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en-US" sz="3200" b="1" dirty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en-US" sz="32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МБДОУ </a:t>
            </a:r>
            <a:r>
              <a:rPr lang="ru-RU" altLang="en-US" sz="3200" b="1" dirty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“Детский сад № </a:t>
            </a:r>
            <a:r>
              <a:rPr lang="en-US" altLang="ru-RU" sz="3200" b="1" dirty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84</a:t>
            </a:r>
            <a:r>
              <a:rPr lang="ru-RU" altLang="en-US" sz="3200" b="1" dirty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комбинированного вида” Московского района города Казани</a:t>
            </a:r>
          </a:p>
          <a:p>
            <a:pPr lvl="0">
              <a:defRPr/>
            </a:pPr>
            <a:endParaRPr lang="ru-RU" sz="3200" b="1" dirty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defRPr/>
            </a:pPr>
            <a:endParaRPr lang="ru-RU" sz="2000" b="1" dirty="0">
              <a:solidFill>
                <a:srgbClr val="663300"/>
              </a:solidFill>
            </a:endParaRPr>
          </a:p>
          <a:p>
            <a:pPr>
              <a:lnSpc>
                <a:spcPct val="115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1600" dirty="0">
                <a:solidFill>
                  <a:srgbClr val="111111"/>
                </a:solidFill>
                <a:ea typeface="Times New Roman"/>
                <a:cs typeface="Times New Roman"/>
              </a:rPr>
              <a:t> </a:t>
            </a:r>
            <a:r>
              <a:rPr lang="ru-RU" sz="1200" dirty="0">
                <a:latin typeface="Calibri"/>
                <a:ea typeface="Calibri"/>
                <a:cs typeface="Times New Roman"/>
              </a:rPr>
              <a:t/>
            </a:r>
            <a:br>
              <a:rPr lang="ru-RU" sz="1200" dirty="0">
                <a:latin typeface="Calibri"/>
                <a:ea typeface="Calibri"/>
                <a:cs typeface="Times New Roman"/>
              </a:rPr>
            </a:br>
            <a:r>
              <a:rPr lang="ru-RU" sz="1600" b="1" dirty="0">
                <a:solidFill>
                  <a:srgbClr val="111111"/>
                </a:solidFill>
                <a:ea typeface="Times New Roman"/>
                <a:cs typeface="Times New Roman"/>
              </a:rPr>
              <a:t> </a:t>
            </a:r>
            <a:r>
              <a:rPr lang="ru-RU" sz="1200" dirty="0">
                <a:latin typeface="Calibri"/>
                <a:ea typeface="Calibri"/>
                <a:cs typeface="Times New Roman"/>
              </a:rPr>
              <a:t/>
            </a:r>
            <a:br>
              <a:rPr lang="ru-RU" sz="1200" dirty="0">
                <a:latin typeface="Calibri"/>
                <a:ea typeface="Calibri"/>
                <a:cs typeface="Times New Roman"/>
              </a:rPr>
            </a:br>
            <a:endParaRPr lang="en-US" altLang="ru-RU" sz="2800" b="1" dirty="0">
              <a:solidFill>
                <a:srgbClr val="663300"/>
              </a:solidFill>
            </a:endParaRPr>
          </a:p>
          <a:p>
            <a:pPr lvl="0">
              <a:defRPr/>
            </a:pPr>
            <a:endParaRPr lang="en-US" altLang="ru-RU" sz="2800" b="1" dirty="0">
              <a:solidFill>
                <a:srgbClr val="663300"/>
              </a:solidFill>
            </a:endParaRPr>
          </a:p>
          <a:p>
            <a:pPr lvl="0">
              <a:defRPr/>
            </a:pPr>
            <a:endParaRPr lang="en-US" altLang="ru-RU" sz="2800" b="1" dirty="0">
              <a:solidFill>
                <a:srgbClr val="663300"/>
              </a:solidFill>
            </a:endParaRPr>
          </a:p>
          <a:p>
            <a:pPr lvl="0">
              <a:defRPr/>
            </a:pPr>
            <a:r>
              <a:rPr lang="ru-RU" altLang="ru-RU" sz="2000" b="1" dirty="0" smtClean="0">
                <a:solidFill>
                  <a:srgbClr val="663300"/>
                </a:solidFill>
              </a:rPr>
              <a:t>Презентация </a:t>
            </a:r>
            <a:endParaRPr lang="en-US" altLang="ru-RU" sz="2000" b="1" dirty="0">
              <a:solidFill>
                <a:srgbClr val="663300"/>
              </a:solidFill>
            </a:endParaRPr>
          </a:p>
          <a:p>
            <a:pPr lvl="0">
              <a:defRPr/>
            </a:pPr>
            <a:endParaRPr lang="en-US" altLang="ru-RU" sz="2000" b="1" dirty="0">
              <a:solidFill>
                <a:srgbClr val="6633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86578" y="6643710"/>
            <a:ext cx="2357422" cy="2142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/>
              <a:t>Prezentacii.com</a:t>
            </a: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60748"/>
            <a:ext cx="8229600" cy="4965415"/>
          </a:xfrm>
        </p:spPr>
        <p:txBody>
          <a:bodyPr/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При разработке адаптированной основной образовательной программы использовались комплексные образовательные программы,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соответствующие ФГОС: Примерная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адаптированная основная образовательная программа дошкольного образования детей с тяжелыми нарушениями речи. – [Электронный ресурс].─ Режим доступа: </a:t>
            </a:r>
            <a:r>
              <a:rPr lang="en-US" sz="16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http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://</a:t>
            </a:r>
            <a:r>
              <a:rPr lang="en-US" sz="1600" u="sng" dirty="0" err="1" smtClean="0">
                <a:latin typeface="Times New Roman" pitchFamily="18" charset="0"/>
                <a:cs typeface="Times New Roman" pitchFamily="18" charset="0"/>
                <a:hlinkClick r:id="rId2"/>
              </a:rPr>
              <a:t>fgosreestr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.</a:t>
            </a:r>
            <a:r>
              <a:rPr lang="en-US" sz="1600" u="sng" dirty="0" err="1" smtClean="0">
                <a:latin typeface="Times New Roman" pitchFamily="18" charset="0"/>
                <a:cs typeface="Times New Roman" pitchFamily="18" charset="0"/>
                <a:hlinkClick r:id="rId2"/>
              </a:rPr>
              <a:t>ru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/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Н.В.Нищева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«Комплексная образовательная программа дошкольного образования для детей с тяжелыми нарушениями речи (общим недоразвитием речи) с 3 до 7 лет» и парциальные образовательные программы: Т.Б. Филичева, Г.В. Чиркина «Коррекционное обучение и воспитание детей 5-летнего возраста с общим недоразвитием речи», Т.Б. Филичева, Г.В. Чиркина «Программа коррекционного обучения и воспитания детей с общим недоразвитием речи 6-го года жизни», Ю.А.Кириллова «Парциальная программа физического развития в группе компенсирующей направленности для детей с тяжелыми нарушениями речи (ОНР) с 3 до 7 лет», а также методические и научно-практические материалы.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Программа предусмотрена на 2 года реализации для освоения детьми в возрасте от 5 до 7 лет в группах компенсирующей направленности.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Адаптированная основная образовательная программа дошкольного образования детей с тяжелыми нарушениями речи с 5 до 7 лет  МБДОУ «Детский сад № 84 комбинированного вида» Московского района г.Казани является программным документом и предназначена для компенсирующих (логопедических) групп, в которых воспитываются дети с тяжелыми нарушениями речи с 5 до 7 лет.</a:t>
            </a:r>
          </a:p>
          <a:p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 smtClean="0"/>
              <a:t>Программа содержит материал для организации коррекционно-развивающей деятельности с детьми 5-7 лет. Коррекционная деятельность включает логопедическую работу и работу по образовательным областям, соответствующим Федеральному государственному образовательному стандарту дошкольного образования (ФГОС ДО), представляющему собой совокупность обязательных требований к дошкольному образованию. 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 smtClean="0"/>
              <a:t>Программа в соответствии с требованиями ФГОС ДО включает три основных раздела – целевой, содержательный, организационный. </a:t>
            </a:r>
          </a:p>
          <a:p>
            <a:r>
              <a:rPr lang="ru-RU" sz="2400" dirty="0" smtClean="0"/>
              <a:t>Целевой раздел Программы включает пояснительную записку и планируемые результаты освоения Программы, определяет ее цели и задачи, принципы и подходы к формированию Программы, планируемые результаты ее освоения в виде целевых ориентиров.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600" dirty="0" smtClean="0"/>
              <a:t>Содержательный раздел Программы включает описание образовательной деятельности по пяти образовательным областям: социально-коммуникативное развитие; познавательное развитие; речевое развитие; художественно-эстетическое развитие; физическое развитие; формы, способы, методы и средства реализации программы, которые отражают следующие аспекты образовательной среды: предметно-пространственная развивающая образовательная среда; характер взаимодействия со взрослыми; характер взаимодействия с другими детьми; систему отношений ребенка к миру, к другим людям, к себе самому; способы поддержки детской инициативы в освоении Программы; содержание образовательной деятельности по профессиональной коррекции нарушений развития детей (коррекционную программу), а также программу регионального компонента по обучению детей татарскому языку и вариативную программу по обучению детей правилам безопасного поведения на дорогах.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800" dirty="0" smtClean="0"/>
              <a:t>Реализация Программы для детей с тяжелыми нарушениями речи подразумевает квалифицированную коррекцию нарушений развития детей  в форме проведения групповых, подгрупповых и индивидуальных занятий. </a:t>
            </a:r>
          </a:p>
          <a:p>
            <a:r>
              <a:rPr lang="ru-RU" sz="1800" dirty="0" smtClean="0"/>
              <a:t>Содержательный раздел Программы включает описание коррекционно-развивающей работы, обеспечивающей адаптацию и интеграцию детей с тяжелыми нарушениями речи в общество.</a:t>
            </a:r>
          </a:p>
          <a:p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 smtClean="0"/>
              <a:t>В Организационном разделе Программы представлены условия, в том числе материально-техническое обеспечение, обеспеченность методическими материалами и средствами обучения и воспитания, распорядок и/или режим дня, особенности организации предметно-пространственной развивающей образовательной среды, а также психолого-педагогические, кадровые условия реализации программы. 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Программа также содержит рекомендации по развивающему оцениванию достижения целей в форме педагогической и психологической диагностики развития детей, а также качества реализации Программы детского сада. Система оценивания качества реализации Программы дошкольного образовательного учреждения направлена в первую очередь на оценивание созданных дошкольной образовательной организацией условий внутри образовательного процесса.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800" dirty="0" smtClean="0"/>
              <a:t>В Программе освещены вопросы взаимодействия с семьями воспитанников с ТНР, направленные на установление партнерских отношений с семьей каждого воспитанника, организацию преемственности в работе детского сада и семьи по вопросам оздоровления, досуга, обучения и воспитания детей с тяжелыми нарушениями речи, повышение уровня родительской компетентности в области воспитания и обучения дошкольников с ТНР; привлечение родителей к участию в коррекционно-воспитательном процессе, повышения заинтересованности родителей в положительном конечном результате коррекционного процесса, гармонизацию семейных детско-родительских отношений.</a:t>
            </a:r>
          </a:p>
          <a:p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653</Words>
  <Application>Microsoft Office PowerPoint</Application>
  <PresentationFormat>Экран (4:3)</PresentationFormat>
  <Paragraphs>21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Diseño predeterminado</vt:lpstr>
      <vt:lpstr> Адаптированная основная образовательная программа МБДОУ “Детский сад № 84 комбинированного вида” Московского района города Казани          Презентация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Manager/>
  <Company>Toshiba</Company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SAD84</cp:lastModifiedBy>
  <cp:revision>761</cp:revision>
  <dcterms:created xsi:type="dcterms:W3CDTF">2010-05-23T14:28:12Z</dcterms:created>
  <dcterms:modified xsi:type="dcterms:W3CDTF">2022-11-18T12:15:24Z</dcterms:modified>
  <cp:version>0906.0100.01</cp:version>
</cp:coreProperties>
</file>